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Lst>
  <p:sldSz cx="32399288" cy="43200638"/>
  <p:notesSz cx="6858000" cy="9144000"/>
  <p:custDataLst>
    <p:tags r:id="rId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63A2"/>
    <a:srgbClr val="2E588D"/>
    <a:srgbClr val="B5C0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32"/>
  </p:normalViewPr>
  <p:slideViewPr>
    <p:cSldViewPr snapToGrid="0" snapToObjects="1">
      <p:cViewPr varScale="1">
        <p:scale>
          <a:sx n="17" d="100"/>
          <a:sy n="17" d="100"/>
        </p:scale>
        <p:origin x="3096"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tags" Target="tags/tag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a:xfrm>
            <a:off x="2227451" y="7467600"/>
            <a:ext cx="27944386" cy="26593800"/>
          </a:xfrm>
          <a:prstGeom prst="rect">
            <a:avLst/>
          </a:prstGeom>
        </p:spPr>
        <p:txBody>
          <a:bodyPr/>
          <a:lstStyle/>
          <a:p>
            <a:pPr lvl="0"/>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3239770" rtl="0" eaLnBrk="1" latinLnBrk="0" hangingPunct="1">
        <a:lnSpc>
          <a:spcPct val="90000"/>
        </a:lnSpc>
        <a:spcBef>
          <a:spcPct val="0"/>
        </a:spcBef>
        <a:buNone/>
        <a:defRPr sz="15590" kern="1200">
          <a:solidFill>
            <a:schemeClr val="tx1"/>
          </a:solidFill>
          <a:latin typeface="+mj-lt"/>
          <a:ea typeface="+mj-ea"/>
          <a:cs typeface="+mj-cs"/>
        </a:defRPr>
      </a:lvl1pPr>
    </p:titleStyle>
    <p:bodyStyle>
      <a:lvl1pPr marL="810260" indent="-810260" algn="l" defTabSz="3239770" rtl="0" eaLnBrk="1" latinLnBrk="0" hangingPunct="1">
        <a:lnSpc>
          <a:spcPct val="90000"/>
        </a:lnSpc>
        <a:spcBef>
          <a:spcPts val="3545"/>
        </a:spcBef>
        <a:buFont typeface="Arial" panose="020B0604020202020204" pitchFamily="34" charset="0"/>
        <a:buChar char="•"/>
        <a:defRPr sz="9920" kern="1200">
          <a:solidFill>
            <a:schemeClr val="tx1"/>
          </a:solidFill>
          <a:latin typeface="+mn-lt"/>
          <a:ea typeface="+mn-ea"/>
          <a:cs typeface="+mn-cs"/>
        </a:defRPr>
      </a:lvl1pPr>
      <a:lvl2pPr marL="2430145" indent="-810260" algn="l" defTabSz="3239770" rtl="0" eaLnBrk="1" latinLnBrk="0" hangingPunct="1">
        <a:lnSpc>
          <a:spcPct val="90000"/>
        </a:lnSpc>
        <a:spcBef>
          <a:spcPts val="1770"/>
        </a:spcBef>
        <a:buFont typeface="Arial" panose="020B0604020202020204" pitchFamily="34" charset="0"/>
        <a:buChar char="•"/>
        <a:defRPr sz="8505" kern="1200">
          <a:solidFill>
            <a:schemeClr val="tx1"/>
          </a:solidFill>
          <a:latin typeface="+mn-lt"/>
          <a:ea typeface="+mn-ea"/>
          <a:cs typeface="+mn-cs"/>
        </a:defRPr>
      </a:lvl2pPr>
      <a:lvl3pPr marL="4050030" indent="-810260" algn="l" defTabSz="3239770" rtl="0" eaLnBrk="1" latinLnBrk="0" hangingPunct="1">
        <a:lnSpc>
          <a:spcPct val="90000"/>
        </a:lnSpc>
        <a:spcBef>
          <a:spcPts val="1770"/>
        </a:spcBef>
        <a:buFont typeface="Arial" panose="020B0604020202020204" pitchFamily="34" charset="0"/>
        <a:buChar char="•"/>
        <a:defRPr sz="7085" kern="1200">
          <a:solidFill>
            <a:schemeClr val="tx1"/>
          </a:solidFill>
          <a:latin typeface="+mn-lt"/>
          <a:ea typeface="+mn-ea"/>
          <a:cs typeface="+mn-cs"/>
        </a:defRPr>
      </a:lvl3pPr>
      <a:lvl4pPr marL="5669915" indent="-810260" algn="l" defTabSz="3239770" rtl="0" eaLnBrk="1" latinLnBrk="0" hangingPunct="1">
        <a:lnSpc>
          <a:spcPct val="90000"/>
        </a:lnSpc>
        <a:spcBef>
          <a:spcPts val="1770"/>
        </a:spcBef>
        <a:buFont typeface="Arial" panose="020B0604020202020204" pitchFamily="34" charset="0"/>
        <a:buChar char="•"/>
        <a:defRPr sz="6380" kern="1200">
          <a:solidFill>
            <a:schemeClr val="tx1"/>
          </a:solidFill>
          <a:latin typeface="+mn-lt"/>
          <a:ea typeface="+mn-ea"/>
          <a:cs typeface="+mn-cs"/>
        </a:defRPr>
      </a:lvl4pPr>
      <a:lvl5pPr marL="7289800" indent="-810260" algn="l" defTabSz="3239770" rtl="0" eaLnBrk="1" latinLnBrk="0" hangingPunct="1">
        <a:lnSpc>
          <a:spcPct val="90000"/>
        </a:lnSpc>
        <a:spcBef>
          <a:spcPts val="1770"/>
        </a:spcBef>
        <a:buFont typeface="Arial" panose="020B0604020202020204" pitchFamily="34" charset="0"/>
        <a:buChar char="•"/>
        <a:defRPr sz="6380" kern="1200">
          <a:solidFill>
            <a:schemeClr val="tx1"/>
          </a:solidFill>
          <a:latin typeface="+mn-lt"/>
          <a:ea typeface="+mn-ea"/>
          <a:cs typeface="+mn-cs"/>
        </a:defRPr>
      </a:lvl5pPr>
      <a:lvl6pPr marL="8909685" indent="-810260" algn="l" defTabSz="3239770" rtl="0" eaLnBrk="1" latinLnBrk="0" hangingPunct="1">
        <a:lnSpc>
          <a:spcPct val="90000"/>
        </a:lnSpc>
        <a:spcBef>
          <a:spcPts val="1770"/>
        </a:spcBef>
        <a:buFont typeface="Arial" panose="020B0604020202020204" pitchFamily="34" charset="0"/>
        <a:buChar char="•"/>
        <a:defRPr sz="6380" kern="1200">
          <a:solidFill>
            <a:schemeClr val="tx1"/>
          </a:solidFill>
          <a:latin typeface="+mn-lt"/>
          <a:ea typeface="+mn-ea"/>
          <a:cs typeface="+mn-cs"/>
        </a:defRPr>
      </a:lvl6pPr>
      <a:lvl7pPr marL="10529570" indent="-810260" algn="l" defTabSz="3239770" rtl="0" eaLnBrk="1" latinLnBrk="0" hangingPunct="1">
        <a:lnSpc>
          <a:spcPct val="90000"/>
        </a:lnSpc>
        <a:spcBef>
          <a:spcPts val="1770"/>
        </a:spcBef>
        <a:buFont typeface="Arial" panose="020B0604020202020204" pitchFamily="34" charset="0"/>
        <a:buChar char="•"/>
        <a:defRPr sz="6380" kern="1200">
          <a:solidFill>
            <a:schemeClr val="tx1"/>
          </a:solidFill>
          <a:latin typeface="+mn-lt"/>
          <a:ea typeface="+mn-ea"/>
          <a:cs typeface="+mn-cs"/>
        </a:defRPr>
      </a:lvl7pPr>
      <a:lvl8pPr marL="12149455" indent="-810260" algn="l" defTabSz="3239770" rtl="0" eaLnBrk="1" latinLnBrk="0" hangingPunct="1">
        <a:lnSpc>
          <a:spcPct val="90000"/>
        </a:lnSpc>
        <a:spcBef>
          <a:spcPts val="1770"/>
        </a:spcBef>
        <a:buFont typeface="Arial" panose="020B0604020202020204" pitchFamily="34" charset="0"/>
        <a:buChar char="•"/>
        <a:defRPr sz="6380" kern="1200">
          <a:solidFill>
            <a:schemeClr val="tx1"/>
          </a:solidFill>
          <a:latin typeface="+mn-lt"/>
          <a:ea typeface="+mn-ea"/>
          <a:cs typeface="+mn-cs"/>
        </a:defRPr>
      </a:lvl8pPr>
      <a:lvl9pPr marL="13769340" indent="-810260" algn="l" defTabSz="3239770" rtl="0" eaLnBrk="1" latinLnBrk="0" hangingPunct="1">
        <a:lnSpc>
          <a:spcPct val="90000"/>
        </a:lnSpc>
        <a:spcBef>
          <a:spcPts val="1770"/>
        </a:spcBef>
        <a:buFont typeface="Arial" panose="020B0604020202020204" pitchFamily="34" charset="0"/>
        <a:buChar char="•"/>
        <a:defRPr sz="6380" kern="1200">
          <a:solidFill>
            <a:schemeClr val="tx1"/>
          </a:solidFill>
          <a:latin typeface="+mn-lt"/>
          <a:ea typeface="+mn-ea"/>
          <a:cs typeface="+mn-cs"/>
        </a:defRPr>
      </a:lvl9pPr>
    </p:bodyStyle>
    <p:otherStyle>
      <a:defPPr>
        <a:defRPr lang="en-US"/>
      </a:defPPr>
      <a:lvl1pPr marL="0" algn="l" defTabSz="3239770" rtl="0" eaLnBrk="1" latinLnBrk="0" hangingPunct="1">
        <a:defRPr sz="6380" kern="1200">
          <a:solidFill>
            <a:schemeClr val="tx1"/>
          </a:solidFill>
          <a:latin typeface="+mn-lt"/>
          <a:ea typeface="+mn-ea"/>
          <a:cs typeface="+mn-cs"/>
        </a:defRPr>
      </a:lvl1pPr>
      <a:lvl2pPr marL="1619885" algn="l" defTabSz="3239770" rtl="0" eaLnBrk="1" latinLnBrk="0" hangingPunct="1">
        <a:defRPr sz="6380" kern="1200">
          <a:solidFill>
            <a:schemeClr val="tx1"/>
          </a:solidFill>
          <a:latin typeface="+mn-lt"/>
          <a:ea typeface="+mn-ea"/>
          <a:cs typeface="+mn-cs"/>
        </a:defRPr>
      </a:lvl2pPr>
      <a:lvl3pPr marL="3239770" algn="l" defTabSz="3239770" rtl="0" eaLnBrk="1" latinLnBrk="0" hangingPunct="1">
        <a:defRPr sz="6380" kern="1200">
          <a:solidFill>
            <a:schemeClr val="tx1"/>
          </a:solidFill>
          <a:latin typeface="+mn-lt"/>
          <a:ea typeface="+mn-ea"/>
          <a:cs typeface="+mn-cs"/>
        </a:defRPr>
      </a:lvl3pPr>
      <a:lvl4pPr marL="4859655" algn="l" defTabSz="3239770" rtl="0" eaLnBrk="1" latinLnBrk="0" hangingPunct="1">
        <a:defRPr sz="6380" kern="1200">
          <a:solidFill>
            <a:schemeClr val="tx1"/>
          </a:solidFill>
          <a:latin typeface="+mn-lt"/>
          <a:ea typeface="+mn-ea"/>
          <a:cs typeface="+mn-cs"/>
        </a:defRPr>
      </a:lvl4pPr>
      <a:lvl5pPr marL="6479540" algn="l" defTabSz="3239770" rtl="0" eaLnBrk="1" latinLnBrk="0" hangingPunct="1">
        <a:defRPr sz="6380" kern="1200">
          <a:solidFill>
            <a:schemeClr val="tx1"/>
          </a:solidFill>
          <a:latin typeface="+mn-lt"/>
          <a:ea typeface="+mn-ea"/>
          <a:cs typeface="+mn-cs"/>
        </a:defRPr>
      </a:lvl5pPr>
      <a:lvl6pPr marL="8100060" algn="l" defTabSz="3239770" rtl="0" eaLnBrk="1" latinLnBrk="0" hangingPunct="1">
        <a:defRPr sz="6380" kern="1200">
          <a:solidFill>
            <a:schemeClr val="tx1"/>
          </a:solidFill>
          <a:latin typeface="+mn-lt"/>
          <a:ea typeface="+mn-ea"/>
          <a:cs typeface="+mn-cs"/>
        </a:defRPr>
      </a:lvl6pPr>
      <a:lvl7pPr marL="9719945" algn="l" defTabSz="3239770" rtl="0" eaLnBrk="1" latinLnBrk="0" hangingPunct="1">
        <a:defRPr sz="6380" kern="1200">
          <a:solidFill>
            <a:schemeClr val="tx1"/>
          </a:solidFill>
          <a:latin typeface="+mn-lt"/>
          <a:ea typeface="+mn-ea"/>
          <a:cs typeface="+mn-cs"/>
        </a:defRPr>
      </a:lvl7pPr>
      <a:lvl8pPr marL="11339830" algn="l" defTabSz="3239770" rtl="0" eaLnBrk="1" latinLnBrk="0" hangingPunct="1">
        <a:defRPr sz="6380" kern="1200">
          <a:solidFill>
            <a:schemeClr val="tx1"/>
          </a:solidFill>
          <a:latin typeface="+mn-lt"/>
          <a:ea typeface="+mn-ea"/>
          <a:cs typeface="+mn-cs"/>
        </a:defRPr>
      </a:lvl8pPr>
      <a:lvl9pPr marL="12959715" algn="l" defTabSz="3239770" rtl="0" eaLnBrk="1" latinLnBrk="0" hangingPunct="1">
        <a:defRPr sz="63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6CA9A69B-94B8-4E3B-CD94-3EC8C3BCE1B1}"/>
              </a:ext>
            </a:extLst>
          </p:cNvPr>
          <p:cNvSpPr txBox="1"/>
          <p:nvPr/>
        </p:nvSpPr>
        <p:spPr>
          <a:xfrm>
            <a:off x="7119284" y="358491"/>
            <a:ext cx="18148323" cy="4893647"/>
          </a:xfrm>
          <a:prstGeom prst="rect">
            <a:avLst/>
          </a:prstGeom>
          <a:noFill/>
        </p:spPr>
        <p:txBody>
          <a:bodyPr wrap="square">
            <a:spAutoFit/>
          </a:bodyPr>
          <a:lstStyle/>
          <a:p>
            <a:pPr algn="ctr"/>
            <a:r>
              <a:rPr lang="en-US" altLang="zh-CN" sz="8800" b="1" dirty="0">
                <a:solidFill>
                  <a:srgbClr val="2E588D"/>
                </a:solidFill>
              </a:rPr>
              <a:t>Synthesizing Commercial Floorplans via a Controllable Diffusion Framework</a:t>
            </a:r>
          </a:p>
          <a:p>
            <a:pPr algn="ctr"/>
            <a:r>
              <a:rPr lang="en-US" altLang="zh-CN" sz="4800" b="1" dirty="0"/>
              <a:t> Wenming Wu, </a:t>
            </a:r>
            <a:r>
              <a:rPr lang="en-US" altLang="zh-CN" sz="4800" b="1" dirty="0" err="1"/>
              <a:t>Yuntao</a:t>
            </a:r>
            <a:r>
              <a:rPr lang="en-US" altLang="zh-CN" sz="4800" b="1" dirty="0"/>
              <a:t> Wang, Liping Zheng*</a:t>
            </a:r>
            <a:endParaRPr lang="zh-CN" altLang="en-US" sz="4800" b="1" dirty="0"/>
          </a:p>
        </p:txBody>
      </p:sp>
      <p:grpSp>
        <p:nvGrpSpPr>
          <p:cNvPr id="45" name="组合 44">
            <a:extLst>
              <a:ext uri="{FF2B5EF4-FFF2-40B4-BE49-F238E27FC236}">
                <a16:creationId xmlns:a16="http://schemas.microsoft.com/office/drawing/2014/main" id="{2064F59D-2B23-0006-56D7-9E95097DB358}"/>
              </a:ext>
            </a:extLst>
          </p:cNvPr>
          <p:cNvGrpSpPr/>
          <p:nvPr/>
        </p:nvGrpSpPr>
        <p:grpSpPr>
          <a:xfrm>
            <a:off x="253533" y="919623"/>
            <a:ext cx="7275202" cy="3771382"/>
            <a:chOff x="0" y="947276"/>
            <a:chExt cx="7275202" cy="3771382"/>
          </a:xfrm>
        </p:grpSpPr>
        <p:pic>
          <p:nvPicPr>
            <p:cNvPr id="1026" name="Picture 2">
              <a:extLst>
                <a:ext uri="{FF2B5EF4-FFF2-40B4-BE49-F238E27FC236}">
                  <a16:creationId xmlns:a16="http://schemas.microsoft.com/office/drawing/2014/main" id="{68E51CD8-C1F8-D3E9-C812-6970D72BAC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7276"/>
              <a:ext cx="6549675" cy="1620000"/>
            </a:xfrm>
            <a:prstGeom prst="rect">
              <a:avLst/>
            </a:prstGeom>
            <a:noFill/>
            <a:extLst>
              <a:ext uri="{909E8E84-426E-40DD-AFC4-6F175D3DCCD1}">
                <a14:hiddenFill xmlns:a14="http://schemas.microsoft.com/office/drawing/2010/main">
                  <a:solidFill>
                    <a:srgbClr val="FFFFFF"/>
                  </a:solidFill>
                </a14:hiddenFill>
              </a:ext>
            </a:extLst>
          </p:spPr>
        </p:pic>
        <p:sp>
          <p:nvSpPr>
            <p:cNvPr id="29" name="文本框 28">
              <a:extLst>
                <a:ext uri="{FF2B5EF4-FFF2-40B4-BE49-F238E27FC236}">
                  <a16:creationId xmlns:a16="http://schemas.microsoft.com/office/drawing/2014/main" id="{0724D62F-E49F-0845-4679-FB4DE0564AD6}"/>
                </a:ext>
              </a:extLst>
            </p:cNvPr>
            <p:cNvSpPr txBox="1"/>
            <p:nvPr/>
          </p:nvSpPr>
          <p:spPr>
            <a:xfrm>
              <a:off x="0" y="2595000"/>
              <a:ext cx="7275202" cy="2123658"/>
            </a:xfrm>
            <a:prstGeom prst="rect">
              <a:avLst/>
            </a:prstGeom>
            <a:noFill/>
          </p:spPr>
          <p:txBody>
            <a:bodyPr wrap="square">
              <a:spAutoFit/>
            </a:bodyPr>
            <a:lstStyle/>
            <a:p>
              <a:r>
                <a:rPr lang="en-US" altLang="zh-CN" sz="4400" b="1" dirty="0">
                  <a:solidFill>
                    <a:srgbClr val="2563A2"/>
                  </a:solidFill>
                </a:rPr>
                <a:t>The 8th Chinese Conference on Pattern Recognition and Computer Vision, PRCV 2025</a:t>
              </a:r>
              <a:endParaRPr lang="zh-CN" altLang="en-US" sz="2000" b="1" dirty="0">
                <a:solidFill>
                  <a:srgbClr val="2563A2"/>
                </a:solidFill>
              </a:endParaRPr>
            </a:p>
          </p:txBody>
        </p:sp>
      </p:grpSp>
      <p:grpSp>
        <p:nvGrpSpPr>
          <p:cNvPr id="44" name="组合 43">
            <a:extLst>
              <a:ext uri="{FF2B5EF4-FFF2-40B4-BE49-F238E27FC236}">
                <a16:creationId xmlns:a16="http://schemas.microsoft.com/office/drawing/2014/main" id="{806071DB-6B84-A1B0-0142-8C8FEE6EFDFE}"/>
              </a:ext>
            </a:extLst>
          </p:cNvPr>
          <p:cNvGrpSpPr/>
          <p:nvPr/>
        </p:nvGrpSpPr>
        <p:grpSpPr>
          <a:xfrm>
            <a:off x="25429655" y="697860"/>
            <a:ext cx="6716100" cy="4091798"/>
            <a:chOff x="25629356" y="621660"/>
            <a:chExt cx="6716100" cy="4091798"/>
          </a:xfrm>
        </p:grpSpPr>
        <p:pic>
          <p:nvPicPr>
            <p:cNvPr id="16" name="图片 15">
              <a:extLst>
                <a:ext uri="{FF2B5EF4-FFF2-40B4-BE49-F238E27FC236}">
                  <a16:creationId xmlns:a16="http://schemas.microsoft.com/office/drawing/2014/main" id="{9ED0C6ED-3723-BC3A-7EEC-DFC17862145D}"/>
                </a:ext>
              </a:extLst>
            </p:cNvPr>
            <p:cNvPicPr>
              <a:picLocks noChangeAspect="1"/>
            </p:cNvPicPr>
            <p:nvPr/>
          </p:nvPicPr>
          <p:blipFill>
            <a:blip r:embed="rId3"/>
            <a:stretch>
              <a:fillRect/>
            </a:stretch>
          </p:blipFill>
          <p:spPr>
            <a:xfrm>
              <a:off x="25629356" y="621660"/>
              <a:ext cx="6716100" cy="1260000"/>
            </a:xfrm>
            <a:prstGeom prst="rect">
              <a:avLst/>
            </a:prstGeom>
          </p:spPr>
        </p:pic>
        <p:grpSp>
          <p:nvGrpSpPr>
            <p:cNvPr id="42" name="组合 41">
              <a:extLst>
                <a:ext uri="{FF2B5EF4-FFF2-40B4-BE49-F238E27FC236}">
                  <a16:creationId xmlns:a16="http://schemas.microsoft.com/office/drawing/2014/main" id="{D548A54D-A95B-63B6-7CAC-56D51C47741F}"/>
                </a:ext>
              </a:extLst>
            </p:cNvPr>
            <p:cNvGrpSpPr/>
            <p:nvPr/>
          </p:nvGrpSpPr>
          <p:grpSpPr>
            <a:xfrm>
              <a:off x="25736677" y="1972025"/>
              <a:ext cx="6336178" cy="2741433"/>
              <a:chOff x="26385357" y="2083719"/>
              <a:chExt cx="6336178" cy="2741433"/>
            </a:xfrm>
          </p:grpSpPr>
          <p:grpSp>
            <p:nvGrpSpPr>
              <p:cNvPr id="41" name="组合 40">
                <a:extLst>
                  <a:ext uri="{FF2B5EF4-FFF2-40B4-BE49-F238E27FC236}">
                    <a16:creationId xmlns:a16="http://schemas.microsoft.com/office/drawing/2014/main" id="{D266AF52-5627-A352-A942-E2506B953CA9}"/>
                  </a:ext>
                </a:extLst>
              </p:cNvPr>
              <p:cNvGrpSpPr/>
              <p:nvPr/>
            </p:nvGrpSpPr>
            <p:grpSpPr>
              <a:xfrm>
                <a:off x="26385357" y="2083719"/>
                <a:ext cx="3108928" cy="2736619"/>
                <a:chOff x="26385357" y="2272401"/>
                <a:chExt cx="3108928" cy="2736619"/>
              </a:xfrm>
            </p:grpSpPr>
            <p:pic>
              <p:nvPicPr>
                <p:cNvPr id="32" name="图片 31">
                  <a:extLst>
                    <a:ext uri="{FF2B5EF4-FFF2-40B4-BE49-F238E27FC236}">
                      <a16:creationId xmlns:a16="http://schemas.microsoft.com/office/drawing/2014/main" id="{D6F648CA-7C72-E9FE-AC7E-6021E881E349}"/>
                    </a:ext>
                  </a:extLst>
                </p:cNvPr>
                <p:cNvPicPr>
                  <a:picLocks noChangeAspect="1"/>
                </p:cNvPicPr>
                <p:nvPr/>
              </p:nvPicPr>
              <p:blipFill>
                <a:blip r:embed="rId4"/>
                <a:stretch>
                  <a:fillRect/>
                </a:stretch>
              </p:blipFill>
              <p:spPr>
                <a:xfrm>
                  <a:off x="26859821" y="2272401"/>
                  <a:ext cx="2160000" cy="2160000"/>
                </a:xfrm>
                <a:prstGeom prst="rect">
                  <a:avLst/>
                </a:prstGeom>
              </p:spPr>
            </p:pic>
            <p:sp>
              <p:nvSpPr>
                <p:cNvPr id="36" name="文本框 35">
                  <a:extLst>
                    <a:ext uri="{FF2B5EF4-FFF2-40B4-BE49-F238E27FC236}">
                      <a16:creationId xmlns:a16="http://schemas.microsoft.com/office/drawing/2014/main" id="{C9D477AB-6B35-9AA1-5D24-FCB99C3505D2}"/>
                    </a:ext>
                  </a:extLst>
                </p:cNvPr>
                <p:cNvSpPr txBox="1"/>
                <p:nvPr/>
              </p:nvSpPr>
              <p:spPr>
                <a:xfrm>
                  <a:off x="26385357" y="4301134"/>
                  <a:ext cx="3108928" cy="707886"/>
                </a:xfrm>
                <a:prstGeom prst="rect">
                  <a:avLst/>
                </a:prstGeom>
                <a:noFill/>
              </p:spPr>
              <p:txBody>
                <a:bodyPr wrap="square">
                  <a:spAutoFit/>
                </a:bodyPr>
                <a:lstStyle/>
                <a:p>
                  <a:pPr algn="ctr"/>
                  <a:r>
                    <a:rPr lang="en-US" altLang="zh-CN" sz="4000" b="1" dirty="0"/>
                    <a:t>Homepage1</a:t>
                  </a:r>
                  <a:endParaRPr lang="zh-CN" altLang="en-US" sz="4000" dirty="0"/>
                </a:p>
              </p:txBody>
            </p:sp>
          </p:grpSp>
          <p:grpSp>
            <p:nvGrpSpPr>
              <p:cNvPr id="40" name="组合 39">
                <a:extLst>
                  <a:ext uri="{FF2B5EF4-FFF2-40B4-BE49-F238E27FC236}">
                    <a16:creationId xmlns:a16="http://schemas.microsoft.com/office/drawing/2014/main" id="{C5A60C5B-3C0E-7679-0F36-CBB5AD851E55}"/>
                  </a:ext>
                </a:extLst>
              </p:cNvPr>
              <p:cNvGrpSpPr/>
              <p:nvPr/>
            </p:nvGrpSpPr>
            <p:grpSpPr>
              <a:xfrm>
                <a:off x="29612607" y="2083719"/>
                <a:ext cx="3108928" cy="2741433"/>
                <a:chOff x="29612607" y="2272401"/>
                <a:chExt cx="3108928" cy="2741433"/>
              </a:xfrm>
            </p:grpSpPr>
            <p:pic>
              <p:nvPicPr>
                <p:cNvPr id="34" name="图片 33">
                  <a:extLst>
                    <a:ext uri="{FF2B5EF4-FFF2-40B4-BE49-F238E27FC236}">
                      <a16:creationId xmlns:a16="http://schemas.microsoft.com/office/drawing/2014/main" id="{D2AE448A-D5C8-A189-679E-264084010CFC}"/>
                    </a:ext>
                  </a:extLst>
                </p:cNvPr>
                <p:cNvPicPr>
                  <a:picLocks noChangeAspect="1"/>
                </p:cNvPicPr>
                <p:nvPr/>
              </p:nvPicPr>
              <p:blipFill>
                <a:blip r:embed="rId5"/>
                <a:stretch>
                  <a:fillRect/>
                </a:stretch>
              </p:blipFill>
              <p:spPr>
                <a:xfrm>
                  <a:off x="30087071" y="2272401"/>
                  <a:ext cx="2160000" cy="2160000"/>
                </a:xfrm>
                <a:prstGeom prst="rect">
                  <a:avLst/>
                </a:prstGeom>
              </p:spPr>
            </p:pic>
            <p:sp>
              <p:nvSpPr>
                <p:cNvPr id="39" name="文本框 38">
                  <a:extLst>
                    <a:ext uri="{FF2B5EF4-FFF2-40B4-BE49-F238E27FC236}">
                      <a16:creationId xmlns:a16="http://schemas.microsoft.com/office/drawing/2014/main" id="{D70AAE9F-0D1B-A1EC-CE56-AC9AFACA961B}"/>
                    </a:ext>
                  </a:extLst>
                </p:cNvPr>
                <p:cNvSpPr txBox="1"/>
                <p:nvPr/>
              </p:nvSpPr>
              <p:spPr>
                <a:xfrm>
                  <a:off x="29612607" y="4305948"/>
                  <a:ext cx="3108928" cy="707886"/>
                </a:xfrm>
                <a:prstGeom prst="rect">
                  <a:avLst/>
                </a:prstGeom>
                <a:noFill/>
              </p:spPr>
              <p:txBody>
                <a:bodyPr wrap="square">
                  <a:spAutoFit/>
                </a:bodyPr>
                <a:lstStyle/>
                <a:p>
                  <a:pPr algn="ctr"/>
                  <a:r>
                    <a:rPr lang="en-US" altLang="zh-CN" sz="4000" b="1" dirty="0"/>
                    <a:t>Homepage2</a:t>
                  </a:r>
                  <a:endParaRPr lang="zh-CN" altLang="en-US" sz="4000" dirty="0"/>
                </a:p>
              </p:txBody>
            </p:sp>
          </p:grpSp>
        </p:grpSp>
      </p:grpSp>
      <p:grpSp>
        <p:nvGrpSpPr>
          <p:cNvPr id="28" name="组合 27">
            <a:extLst>
              <a:ext uri="{FF2B5EF4-FFF2-40B4-BE49-F238E27FC236}">
                <a16:creationId xmlns:a16="http://schemas.microsoft.com/office/drawing/2014/main" id="{C443A53B-B4F1-01C8-B211-32F4DCD10B10}"/>
              </a:ext>
            </a:extLst>
          </p:cNvPr>
          <p:cNvGrpSpPr/>
          <p:nvPr/>
        </p:nvGrpSpPr>
        <p:grpSpPr>
          <a:xfrm>
            <a:off x="625347" y="5441989"/>
            <a:ext cx="31148594" cy="6855045"/>
            <a:chOff x="648929" y="5426869"/>
            <a:chExt cx="31148594" cy="5766851"/>
          </a:xfrm>
        </p:grpSpPr>
        <p:sp>
          <p:nvSpPr>
            <p:cNvPr id="17" name="矩形: 圆角 16">
              <a:extLst>
                <a:ext uri="{FF2B5EF4-FFF2-40B4-BE49-F238E27FC236}">
                  <a16:creationId xmlns:a16="http://schemas.microsoft.com/office/drawing/2014/main" id="{A0EFBF02-0428-4922-2005-40B1E826E39E}"/>
                </a:ext>
              </a:extLst>
            </p:cNvPr>
            <p:cNvSpPr/>
            <p:nvPr/>
          </p:nvSpPr>
          <p:spPr>
            <a:xfrm>
              <a:off x="648929" y="5895976"/>
              <a:ext cx="31148594" cy="5297744"/>
            </a:xfrm>
            <a:prstGeom prst="roundRect">
              <a:avLst/>
            </a:prstGeom>
            <a:noFill/>
            <a:ln w="57150">
              <a:solidFill>
                <a:srgbClr val="B5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文本框 18">
              <a:extLst>
                <a:ext uri="{FF2B5EF4-FFF2-40B4-BE49-F238E27FC236}">
                  <a16:creationId xmlns:a16="http://schemas.microsoft.com/office/drawing/2014/main" id="{35DBF73D-3ADD-482F-D25E-F74528B255FE}"/>
                </a:ext>
              </a:extLst>
            </p:cNvPr>
            <p:cNvSpPr txBox="1"/>
            <p:nvPr/>
          </p:nvSpPr>
          <p:spPr>
            <a:xfrm>
              <a:off x="14721363" y="5426869"/>
              <a:ext cx="3881062" cy="932109"/>
            </a:xfrm>
            <a:prstGeom prst="rect">
              <a:avLst/>
            </a:prstGeom>
            <a:solidFill>
              <a:schemeClr val="bg1"/>
            </a:solidFill>
            <a:ln>
              <a:noFill/>
            </a:ln>
          </p:spPr>
          <p:txBody>
            <a:bodyPr wrap="none" rtlCol="0">
              <a:spAutoFit/>
            </a:bodyPr>
            <a:lstStyle/>
            <a:p>
              <a:pPr algn="ctr"/>
              <a:r>
                <a:rPr lang="en-US" altLang="zh-CN" sz="6600" b="1" dirty="0">
                  <a:solidFill>
                    <a:srgbClr val="2E588D"/>
                  </a:solidFill>
                </a:rPr>
                <a:t>  Abstract  </a:t>
              </a:r>
              <a:endParaRPr lang="zh-CN" altLang="en-US" sz="6600" b="1" dirty="0">
                <a:solidFill>
                  <a:srgbClr val="2E588D"/>
                </a:solidFill>
              </a:endParaRPr>
            </a:p>
          </p:txBody>
        </p:sp>
      </p:grpSp>
      <p:sp>
        <p:nvSpPr>
          <p:cNvPr id="49" name="文本框 48">
            <a:extLst>
              <a:ext uri="{FF2B5EF4-FFF2-40B4-BE49-F238E27FC236}">
                <a16:creationId xmlns:a16="http://schemas.microsoft.com/office/drawing/2014/main" id="{67796C1B-E902-CA2A-BC8B-E33D72146F7B}"/>
              </a:ext>
            </a:extLst>
          </p:cNvPr>
          <p:cNvSpPr txBox="1"/>
          <p:nvPr/>
        </p:nvSpPr>
        <p:spPr>
          <a:xfrm>
            <a:off x="1060738" y="6477739"/>
            <a:ext cx="30277813" cy="5632311"/>
          </a:xfrm>
          <a:prstGeom prst="rect">
            <a:avLst/>
          </a:prstGeom>
          <a:noFill/>
        </p:spPr>
        <p:txBody>
          <a:bodyPr wrap="square">
            <a:spAutoFit/>
          </a:bodyPr>
          <a:lstStyle/>
          <a:p>
            <a:pPr algn="just"/>
            <a:r>
              <a:rPr lang="en-US" altLang="zh-CN" sz="4000" dirty="0"/>
              <a:t>Automatic generation of commercial floorplans can significantly improve spatial design efficiency and customer experiences. Traditional manual methods are labor-intensive, costly, and prone to inconsistency. While deep learning methods have shown promise, their application to commercial scenarios faces challenges, including limited datasets and insufficient controllability. To address these issues, we introduce a diffusion-based generative framework tailored specifically for commercial floorplan synthesis. We first create a synthetic dataset of diverse commercial floorplans using traditional geometric approaches. Then, leveraging a diffusion-based architecture, our method generates high-quality, realistic commercial floorplans. A subsequent vectorization step converts generated images into practical vector formats. Additionally, our approach supports practical constraints such as boundary masks, path constraints, and bubble diagrams, enabling precise and flexible control. Experiments demonstrate that our method outperforms existing generative models quantitatively and qualitatively. Our work represents a pioneering effort in applying diffusion-based generative methods to commercial floorplan design, providing a flexible and efficient solution for spatial designers.</a:t>
            </a:r>
            <a:endParaRPr lang="zh-CN" altLang="en-US" sz="4000" dirty="0"/>
          </a:p>
        </p:txBody>
      </p:sp>
      <p:grpSp>
        <p:nvGrpSpPr>
          <p:cNvPr id="25" name="组合 24">
            <a:extLst>
              <a:ext uri="{FF2B5EF4-FFF2-40B4-BE49-F238E27FC236}">
                <a16:creationId xmlns:a16="http://schemas.microsoft.com/office/drawing/2014/main" id="{9F1EB17A-45BD-B026-4EDB-65FCE014E7AA}"/>
              </a:ext>
            </a:extLst>
          </p:cNvPr>
          <p:cNvGrpSpPr/>
          <p:nvPr/>
        </p:nvGrpSpPr>
        <p:grpSpPr>
          <a:xfrm>
            <a:off x="568197" y="12546557"/>
            <a:ext cx="15332408" cy="9616765"/>
            <a:chOff x="568197" y="12660857"/>
            <a:chExt cx="15332408" cy="9616765"/>
          </a:xfrm>
        </p:grpSpPr>
        <p:sp>
          <p:nvSpPr>
            <p:cNvPr id="57" name="矩形: 圆角 56">
              <a:extLst>
                <a:ext uri="{FF2B5EF4-FFF2-40B4-BE49-F238E27FC236}">
                  <a16:creationId xmlns:a16="http://schemas.microsoft.com/office/drawing/2014/main" id="{AA92E346-6CD1-10EB-F31F-C4F68F988D5B}"/>
                </a:ext>
              </a:extLst>
            </p:cNvPr>
            <p:cNvSpPr/>
            <p:nvPr/>
          </p:nvSpPr>
          <p:spPr>
            <a:xfrm>
              <a:off x="568197" y="13218485"/>
              <a:ext cx="15332408" cy="9043216"/>
            </a:xfrm>
            <a:prstGeom prst="roundRect">
              <a:avLst>
                <a:gd name="adj" fmla="val 9957"/>
              </a:avLst>
            </a:prstGeom>
            <a:noFill/>
            <a:ln w="57150">
              <a:solidFill>
                <a:srgbClr val="B5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8" name="文本框 57">
              <a:extLst>
                <a:ext uri="{FF2B5EF4-FFF2-40B4-BE49-F238E27FC236}">
                  <a16:creationId xmlns:a16="http://schemas.microsoft.com/office/drawing/2014/main" id="{E81C39DD-9A31-8DDD-9B0C-0839B05E39D2}"/>
                </a:ext>
              </a:extLst>
            </p:cNvPr>
            <p:cNvSpPr txBox="1"/>
            <p:nvPr/>
          </p:nvSpPr>
          <p:spPr>
            <a:xfrm>
              <a:off x="5807776" y="12660857"/>
              <a:ext cx="4853253" cy="1107996"/>
            </a:xfrm>
            <a:prstGeom prst="rect">
              <a:avLst/>
            </a:prstGeom>
            <a:solidFill>
              <a:schemeClr val="bg1"/>
            </a:solidFill>
            <a:ln>
              <a:noFill/>
            </a:ln>
          </p:spPr>
          <p:txBody>
            <a:bodyPr wrap="none" rtlCol="0">
              <a:spAutoFit/>
            </a:bodyPr>
            <a:lstStyle/>
            <a:p>
              <a:pPr algn="ctr"/>
              <a:r>
                <a:rPr lang="en-US" altLang="zh-CN" sz="6600" b="1" dirty="0">
                  <a:solidFill>
                    <a:srgbClr val="2E588D"/>
                  </a:solidFill>
                </a:rPr>
                <a:t>  Motivation  </a:t>
              </a:r>
              <a:endParaRPr lang="zh-CN" altLang="en-US" sz="6600" b="1" dirty="0">
                <a:solidFill>
                  <a:srgbClr val="2E588D"/>
                </a:solidFill>
              </a:endParaRPr>
            </a:p>
          </p:txBody>
        </p:sp>
        <p:sp>
          <p:nvSpPr>
            <p:cNvPr id="1024" name="文本框 1023">
              <a:extLst>
                <a:ext uri="{FF2B5EF4-FFF2-40B4-BE49-F238E27FC236}">
                  <a16:creationId xmlns:a16="http://schemas.microsoft.com/office/drawing/2014/main" id="{F5FFECE1-2645-DD5A-B7E7-6FA99C35F2B2}"/>
                </a:ext>
              </a:extLst>
            </p:cNvPr>
            <p:cNvSpPr txBox="1"/>
            <p:nvPr/>
          </p:nvSpPr>
          <p:spPr>
            <a:xfrm>
              <a:off x="1021867" y="13567545"/>
              <a:ext cx="14425068" cy="8710077"/>
            </a:xfrm>
            <a:prstGeom prst="rect">
              <a:avLst/>
            </a:prstGeom>
            <a:noFill/>
          </p:spPr>
          <p:txBody>
            <a:bodyPr wrap="square">
              <a:spAutoFit/>
            </a:bodyPr>
            <a:lstStyle/>
            <a:p>
              <a:pPr algn="just"/>
              <a:r>
                <a:rPr lang="en-US" altLang="zh-CN" sz="4000" b="1" dirty="0"/>
                <a:t>Motivation: </a:t>
              </a:r>
              <a:r>
                <a:rPr lang="en-US" altLang="zh-CN" sz="4000" dirty="0"/>
                <a:t>Layout design is vital across many fields. In commercial spaces like malls and hospitals, efficient layouts are crucial. However, manual design is slow and inconsistent, existing methods are complex and limited, and deep learning has not yet been effectively applied to commercial floorplans.</a:t>
              </a:r>
            </a:p>
            <a:p>
              <a:pPr algn="just"/>
              <a:r>
                <a:rPr lang="en-US" altLang="zh-CN" sz="4000" b="1" dirty="0"/>
                <a:t>Challenges : </a:t>
              </a:r>
              <a:r>
                <a:rPr lang="en-US" altLang="zh-CN" sz="4000" dirty="0"/>
                <a:t>Commercial floorplan generation faces three challenges: (1) Lack of public datasets for training and generalization. (2) Unique spatial and functional needs unlike residential or urban layouts. (3) High demand for controllability, such as boundaries, paths, and zoning.</a:t>
              </a:r>
            </a:p>
            <a:p>
              <a:pPr algn="just"/>
              <a:r>
                <a:rPr lang="en-US" altLang="zh-CN" sz="4000" b="1" dirty="0"/>
                <a:t>Solution: </a:t>
              </a:r>
              <a:r>
                <a:rPr lang="en-US" altLang="zh-CN" sz="4000" dirty="0"/>
                <a:t>We propose a diffusion-based framework for commercial floorplans. Using synthetic datasets, the model generates high-resolution layouts through progressive denoising. A vectorization step converts pixel layouts into clean, editable design drafts.</a:t>
              </a:r>
            </a:p>
          </p:txBody>
        </p:sp>
      </p:grpSp>
      <p:grpSp>
        <p:nvGrpSpPr>
          <p:cNvPr id="2" name="组合 1"/>
          <p:cNvGrpSpPr/>
          <p:nvPr/>
        </p:nvGrpSpPr>
        <p:grpSpPr>
          <a:xfrm>
            <a:off x="568197" y="22298215"/>
            <a:ext cx="15332408" cy="20166463"/>
            <a:chOff x="625347" y="19946586"/>
            <a:chExt cx="15332408" cy="20166463"/>
          </a:xfrm>
        </p:grpSpPr>
        <p:sp>
          <p:nvSpPr>
            <p:cNvPr id="1043" name="文本框 1042">
              <a:extLst>
                <a:ext uri="{FF2B5EF4-FFF2-40B4-BE49-F238E27FC236}">
                  <a16:creationId xmlns:a16="http://schemas.microsoft.com/office/drawing/2014/main" id="{FBA5B41C-A5B6-FC27-D616-356E31DA3FB1}"/>
                </a:ext>
              </a:extLst>
            </p:cNvPr>
            <p:cNvSpPr txBox="1"/>
            <p:nvPr/>
          </p:nvSpPr>
          <p:spPr>
            <a:xfrm>
              <a:off x="1079017" y="38097857"/>
              <a:ext cx="14425068" cy="1938992"/>
            </a:xfrm>
            <a:prstGeom prst="rect">
              <a:avLst/>
            </a:prstGeom>
            <a:noFill/>
          </p:spPr>
          <p:txBody>
            <a:bodyPr wrap="square">
              <a:spAutoFit/>
            </a:bodyPr>
            <a:lstStyle/>
            <a:p>
              <a:pPr algn="just"/>
              <a:r>
                <a:rPr lang="en-US" altLang="zh-CN" sz="4000" dirty="0"/>
                <a:t>Vectorization pipeline: (a) mask extraction with morphological cleanup; (b) contour detection and semantic classification; (c) polygon approximation and simplification.</a:t>
              </a:r>
            </a:p>
          </p:txBody>
        </p:sp>
        <p:sp>
          <p:nvSpPr>
            <p:cNvPr id="1045" name="矩形: 圆角 1044">
              <a:extLst>
                <a:ext uri="{FF2B5EF4-FFF2-40B4-BE49-F238E27FC236}">
                  <a16:creationId xmlns:a16="http://schemas.microsoft.com/office/drawing/2014/main" id="{9D3A7DEB-F225-9A1D-A22C-110C03F80F92}"/>
                </a:ext>
              </a:extLst>
            </p:cNvPr>
            <p:cNvSpPr/>
            <p:nvPr/>
          </p:nvSpPr>
          <p:spPr>
            <a:xfrm>
              <a:off x="625347" y="20504213"/>
              <a:ext cx="15332408" cy="19608836"/>
            </a:xfrm>
            <a:prstGeom prst="roundRect">
              <a:avLst>
                <a:gd name="adj" fmla="val 3592"/>
              </a:avLst>
            </a:prstGeom>
            <a:noFill/>
            <a:ln w="57150">
              <a:solidFill>
                <a:srgbClr val="B5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46" name="文本框 1045">
              <a:extLst>
                <a:ext uri="{FF2B5EF4-FFF2-40B4-BE49-F238E27FC236}">
                  <a16:creationId xmlns:a16="http://schemas.microsoft.com/office/drawing/2014/main" id="{28207047-732E-8B89-682F-A2C8E2CF0846}"/>
                </a:ext>
              </a:extLst>
            </p:cNvPr>
            <p:cNvSpPr txBox="1"/>
            <p:nvPr/>
          </p:nvSpPr>
          <p:spPr>
            <a:xfrm>
              <a:off x="6505325" y="19946586"/>
              <a:ext cx="3572453" cy="1107996"/>
            </a:xfrm>
            <a:prstGeom prst="rect">
              <a:avLst/>
            </a:prstGeom>
            <a:solidFill>
              <a:schemeClr val="bg1"/>
            </a:solidFill>
            <a:ln>
              <a:noFill/>
            </a:ln>
          </p:spPr>
          <p:txBody>
            <a:bodyPr wrap="none" rtlCol="0">
              <a:spAutoFit/>
            </a:bodyPr>
            <a:lstStyle/>
            <a:p>
              <a:pPr algn="ctr"/>
              <a:r>
                <a:rPr lang="en-US" altLang="zh-CN" sz="6600" b="1" dirty="0">
                  <a:solidFill>
                    <a:srgbClr val="2E588D"/>
                  </a:solidFill>
                </a:rPr>
                <a:t>  Method </a:t>
              </a:r>
              <a:endParaRPr lang="zh-CN" altLang="en-US" sz="6600" b="1" dirty="0">
                <a:solidFill>
                  <a:srgbClr val="2E588D"/>
                </a:solidFill>
              </a:endParaRPr>
            </a:p>
          </p:txBody>
        </p:sp>
        <p:pic>
          <p:nvPicPr>
            <p:cNvPr id="1053" name="图片 1052">
              <a:extLst>
                <a:ext uri="{FF2B5EF4-FFF2-40B4-BE49-F238E27FC236}">
                  <a16:creationId xmlns:a16="http://schemas.microsoft.com/office/drawing/2014/main" id="{CFB5557E-5606-F216-1456-AC4FE0D4397B}"/>
                </a:ext>
              </a:extLst>
            </p:cNvPr>
            <p:cNvPicPr>
              <a:picLocks noChangeAspect="1"/>
            </p:cNvPicPr>
            <p:nvPr/>
          </p:nvPicPr>
          <p:blipFill>
            <a:blip r:embed="rId6"/>
            <a:stretch>
              <a:fillRect/>
            </a:stretch>
          </p:blipFill>
          <p:spPr>
            <a:xfrm>
              <a:off x="1091551" y="21058708"/>
              <a:ext cx="14400000" cy="2635653"/>
            </a:xfrm>
            <a:prstGeom prst="rect">
              <a:avLst/>
            </a:prstGeom>
          </p:spPr>
        </p:pic>
        <p:pic>
          <p:nvPicPr>
            <p:cNvPr id="1059" name="图片 1058">
              <a:extLst>
                <a:ext uri="{FF2B5EF4-FFF2-40B4-BE49-F238E27FC236}">
                  <a16:creationId xmlns:a16="http://schemas.microsoft.com/office/drawing/2014/main" id="{3538B573-BA25-9D83-4F33-4C90D761F831}"/>
                </a:ext>
              </a:extLst>
            </p:cNvPr>
            <p:cNvPicPr>
              <a:picLocks noChangeAspect="1"/>
            </p:cNvPicPr>
            <p:nvPr/>
          </p:nvPicPr>
          <p:blipFill>
            <a:blip r:embed="rId7"/>
            <a:stretch>
              <a:fillRect/>
            </a:stretch>
          </p:blipFill>
          <p:spPr>
            <a:xfrm>
              <a:off x="1091551" y="26292250"/>
              <a:ext cx="14400000" cy="4877017"/>
            </a:xfrm>
            <a:prstGeom prst="rect">
              <a:avLst/>
            </a:prstGeom>
          </p:spPr>
        </p:pic>
        <p:sp>
          <p:nvSpPr>
            <p:cNvPr id="1060" name="文本框 1059">
              <a:extLst>
                <a:ext uri="{FF2B5EF4-FFF2-40B4-BE49-F238E27FC236}">
                  <a16:creationId xmlns:a16="http://schemas.microsoft.com/office/drawing/2014/main" id="{5FFC247A-3CA0-442B-3DB6-A978DF640A9B}"/>
                </a:ext>
              </a:extLst>
            </p:cNvPr>
            <p:cNvSpPr txBox="1"/>
            <p:nvPr/>
          </p:nvSpPr>
          <p:spPr>
            <a:xfrm>
              <a:off x="1079017" y="23716033"/>
              <a:ext cx="14425068" cy="2554545"/>
            </a:xfrm>
            <a:prstGeom prst="rect">
              <a:avLst/>
            </a:prstGeom>
            <a:noFill/>
          </p:spPr>
          <p:txBody>
            <a:bodyPr wrap="square">
              <a:spAutoFit/>
            </a:bodyPr>
            <a:lstStyle/>
            <a:p>
              <a:pPr algn="just"/>
              <a:r>
                <a:rPr lang="en-US" altLang="zh-CN" sz="4000" dirty="0"/>
                <a:t>Overview of our diffusion-based framework: starting from noise, the model progressively denoises over multiple timesteps to synthesize commercial floorplans; distinct colors denote functional zones, and the final raster layout is converted to a vectorized representation.</a:t>
              </a:r>
            </a:p>
          </p:txBody>
        </p:sp>
        <p:sp>
          <p:nvSpPr>
            <p:cNvPr id="1063" name="文本框 1062">
              <a:extLst>
                <a:ext uri="{FF2B5EF4-FFF2-40B4-BE49-F238E27FC236}">
                  <a16:creationId xmlns:a16="http://schemas.microsoft.com/office/drawing/2014/main" id="{7493C92B-137B-DC11-3490-249401FFED02}"/>
                </a:ext>
              </a:extLst>
            </p:cNvPr>
            <p:cNvSpPr txBox="1"/>
            <p:nvPr/>
          </p:nvSpPr>
          <p:spPr>
            <a:xfrm>
              <a:off x="1079017" y="31190939"/>
              <a:ext cx="14425068" cy="5016758"/>
            </a:xfrm>
            <a:prstGeom prst="rect">
              <a:avLst/>
            </a:prstGeom>
            <a:noFill/>
          </p:spPr>
          <p:txBody>
            <a:bodyPr wrap="square">
              <a:spAutoFit/>
            </a:bodyPr>
            <a:lstStyle/>
            <a:p>
              <a:pPr algn="just"/>
              <a:r>
                <a:rPr lang="en-US" altLang="zh-CN" sz="4000" dirty="0"/>
                <a:t>Our diffusion model ingests a layout image and a conditional image. The layout is encoded into a latent space and noised; the conditional input is (i) feature-encoded with the timestep for DiT conditioning and (ii) encoded into the same latent space for alignment. The conditional latent and noisy layout latent are concatenated, split into 16×16 patches, embedded as tokens, and processed by a Transformer, after which the predicted latent is decoded into a floorplan.</a:t>
              </a:r>
            </a:p>
          </p:txBody>
        </p:sp>
        <p:pic>
          <p:nvPicPr>
            <p:cNvPr id="1065" name="图片 1064">
              <a:extLst>
                <a:ext uri="{FF2B5EF4-FFF2-40B4-BE49-F238E27FC236}">
                  <a16:creationId xmlns:a16="http://schemas.microsoft.com/office/drawing/2014/main" id="{BEAD6DAF-409E-078A-4339-4F82FD98ADFE}"/>
                </a:ext>
              </a:extLst>
            </p:cNvPr>
            <p:cNvPicPr>
              <a:picLocks noChangeAspect="1"/>
            </p:cNvPicPr>
            <p:nvPr/>
          </p:nvPicPr>
          <p:blipFill>
            <a:blip r:embed="rId8"/>
            <a:stretch>
              <a:fillRect/>
            </a:stretch>
          </p:blipFill>
          <p:spPr>
            <a:xfrm>
              <a:off x="1091551" y="36229369"/>
              <a:ext cx="14400000" cy="1846816"/>
            </a:xfrm>
            <a:prstGeom prst="rect">
              <a:avLst/>
            </a:prstGeom>
          </p:spPr>
        </p:pic>
      </p:grpSp>
      <p:grpSp>
        <p:nvGrpSpPr>
          <p:cNvPr id="26" name="组合 25">
            <a:extLst>
              <a:ext uri="{FF2B5EF4-FFF2-40B4-BE49-F238E27FC236}">
                <a16:creationId xmlns:a16="http://schemas.microsoft.com/office/drawing/2014/main" id="{869AFB7F-8305-ADE6-A164-D97DA2CE52E1}"/>
              </a:ext>
            </a:extLst>
          </p:cNvPr>
          <p:cNvGrpSpPr/>
          <p:nvPr/>
        </p:nvGrpSpPr>
        <p:grpSpPr>
          <a:xfrm>
            <a:off x="16483596" y="12546559"/>
            <a:ext cx="15332408" cy="9600842"/>
            <a:chOff x="16483596" y="12660859"/>
            <a:chExt cx="15332408" cy="9600842"/>
          </a:xfrm>
        </p:grpSpPr>
        <p:sp>
          <p:nvSpPr>
            <p:cNvPr id="1067" name="矩形: 圆角 1066">
              <a:extLst>
                <a:ext uri="{FF2B5EF4-FFF2-40B4-BE49-F238E27FC236}">
                  <a16:creationId xmlns:a16="http://schemas.microsoft.com/office/drawing/2014/main" id="{8426C783-B9FD-7F27-FB53-2B03F63C8149}"/>
                </a:ext>
              </a:extLst>
            </p:cNvPr>
            <p:cNvSpPr/>
            <p:nvPr/>
          </p:nvSpPr>
          <p:spPr>
            <a:xfrm>
              <a:off x="16483596" y="13218486"/>
              <a:ext cx="15332408" cy="9043215"/>
            </a:xfrm>
            <a:prstGeom prst="roundRect">
              <a:avLst>
                <a:gd name="adj" fmla="val 6478"/>
              </a:avLst>
            </a:prstGeom>
            <a:noFill/>
            <a:ln w="57150">
              <a:solidFill>
                <a:srgbClr val="B5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68" name="文本框 1067">
              <a:extLst>
                <a:ext uri="{FF2B5EF4-FFF2-40B4-BE49-F238E27FC236}">
                  <a16:creationId xmlns:a16="http://schemas.microsoft.com/office/drawing/2014/main" id="{6C2C0927-2D9D-98C8-801A-7AA9086A12AB}"/>
                </a:ext>
              </a:extLst>
            </p:cNvPr>
            <p:cNvSpPr txBox="1"/>
            <p:nvPr/>
          </p:nvSpPr>
          <p:spPr>
            <a:xfrm>
              <a:off x="22421314" y="12660859"/>
              <a:ext cx="3456972" cy="1107996"/>
            </a:xfrm>
            <a:prstGeom prst="rect">
              <a:avLst/>
            </a:prstGeom>
            <a:solidFill>
              <a:schemeClr val="bg1"/>
            </a:solidFill>
            <a:ln>
              <a:noFill/>
            </a:ln>
          </p:spPr>
          <p:txBody>
            <a:bodyPr wrap="none" rtlCol="0">
              <a:spAutoFit/>
            </a:bodyPr>
            <a:lstStyle/>
            <a:p>
              <a:pPr algn="ctr"/>
              <a:r>
                <a:rPr lang="en-US" altLang="zh-CN" sz="6600" b="1" dirty="0">
                  <a:solidFill>
                    <a:srgbClr val="2E588D"/>
                  </a:solidFill>
                </a:rPr>
                <a:t>  Dataset </a:t>
              </a:r>
              <a:endParaRPr lang="zh-CN" altLang="en-US" sz="6600" b="1" dirty="0">
                <a:solidFill>
                  <a:srgbClr val="2E588D"/>
                </a:solidFill>
              </a:endParaRPr>
            </a:p>
          </p:txBody>
        </p:sp>
        <p:sp>
          <p:nvSpPr>
            <p:cNvPr id="1071" name="文本框 1070">
              <a:extLst>
                <a:ext uri="{FF2B5EF4-FFF2-40B4-BE49-F238E27FC236}">
                  <a16:creationId xmlns:a16="http://schemas.microsoft.com/office/drawing/2014/main" id="{B20B599E-BB42-43D7-54E5-4478AF73CD3E}"/>
                </a:ext>
              </a:extLst>
            </p:cNvPr>
            <p:cNvSpPr txBox="1"/>
            <p:nvPr/>
          </p:nvSpPr>
          <p:spPr>
            <a:xfrm>
              <a:off x="16937266" y="18354896"/>
              <a:ext cx="14425068" cy="3785652"/>
            </a:xfrm>
            <a:prstGeom prst="rect">
              <a:avLst/>
            </a:prstGeom>
            <a:noFill/>
          </p:spPr>
          <p:txBody>
            <a:bodyPr wrap="square">
              <a:spAutoFit/>
            </a:bodyPr>
            <a:lstStyle/>
            <a:p>
              <a:pPr algn="just"/>
              <a:r>
                <a:rPr lang="en-US" altLang="zh-CN" sz="4000" dirty="0"/>
                <a:t>Public commercial floorplan datasets are scarce, so we build on RPLAN by extracting polygonal boundaries. To mimic realistic, irregular layouts, we sparsify vertices to create non-rectilinear contours, then apply CVTLayout to generate diverse, semantically meaningful floorplans. This pipeline produces 4,000 synthetic commercial samples.</a:t>
              </a:r>
            </a:p>
          </p:txBody>
        </p:sp>
        <p:pic>
          <p:nvPicPr>
            <p:cNvPr id="1075" name="图片 1074">
              <a:extLst>
                <a:ext uri="{FF2B5EF4-FFF2-40B4-BE49-F238E27FC236}">
                  <a16:creationId xmlns:a16="http://schemas.microsoft.com/office/drawing/2014/main" id="{9C556238-54E1-6BBB-01F3-7EE5EFB2596A}"/>
                </a:ext>
              </a:extLst>
            </p:cNvPr>
            <p:cNvPicPr>
              <a:picLocks noChangeAspect="1"/>
            </p:cNvPicPr>
            <p:nvPr/>
          </p:nvPicPr>
          <p:blipFill>
            <a:blip r:embed="rId9"/>
            <a:stretch>
              <a:fillRect/>
            </a:stretch>
          </p:blipFill>
          <p:spPr>
            <a:xfrm>
              <a:off x="16949800" y="13909803"/>
              <a:ext cx="14400000" cy="4012780"/>
            </a:xfrm>
            <a:prstGeom prst="rect">
              <a:avLst/>
            </a:prstGeom>
          </p:spPr>
        </p:pic>
      </p:grpSp>
      <p:grpSp>
        <p:nvGrpSpPr>
          <p:cNvPr id="24" name="组合 23">
            <a:extLst>
              <a:ext uri="{FF2B5EF4-FFF2-40B4-BE49-F238E27FC236}">
                <a16:creationId xmlns:a16="http://schemas.microsoft.com/office/drawing/2014/main" id="{C58CFBE6-ED6F-4C25-2A2C-1DBC76822CBB}"/>
              </a:ext>
            </a:extLst>
          </p:cNvPr>
          <p:cNvGrpSpPr/>
          <p:nvPr/>
        </p:nvGrpSpPr>
        <p:grpSpPr>
          <a:xfrm>
            <a:off x="16483596" y="22261701"/>
            <a:ext cx="15332408" cy="20202977"/>
            <a:chOff x="16540746" y="22376001"/>
            <a:chExt cx="15332408" cy="20202977"/>
          </a:xfrm>
        </p:grpSpPr>
        <p:sp>
          <p:nvSpPr>
            <p:cNvPr id="1077" name="矩形: 圆角 1076">
              <a:extLst>
                <a:ext uri="{FF2B5EF4-FFF2-40B4-BE49-F238E27FC236}">
                  <a16:creationId xmlns:a16="http://schemas.microsoft.com/office/drawing/2014/main" id="{59B2D193-0354-3D6D-502C-724D28DAF061}"/>
                </a:ext>
              </a:extLst>
            </p:cNvPr>
            <p:cNvSpPr/>
            <p:nvPr/>
          </p:nvSpPr>
          <p:spPr>
            <a:xfrm>
              <a:off x="16540746" y="22911266"/>
              <a:ext cx="15332408" cy="19667712"/>
            </a:xfrm>
            <a:prstGeom prst="roundRect">
              <a:avLst>
                <a:gd name="adj" fmla="val 3592"/>
              </a:avLst>
            </a:prstGeom>
            <a:noFill/>
            <a:ln w="57150">
              <a:solidFill>
                <a:srgbClr val="B5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83" name="文本框 1082">
              <a:extLst>
                <a:ext uri="{FF2B5EF4-FFF2-40B4-BE49-F238E27FC236}">
                  <a16:creationId xmlns:a16="http://schemas.microsoft.com/office/drawing/2014/main" id="{979FF51E-2265-C7D1-70E7-42B58D9F80DF}"/>
                </a:ext>
              </a:extLst>
            </p:cNvPr>
            <p:cNvSpPr txBox="1"/>
            <p:nvPr/>
          </p:nvSpPr>
          <p:spPr>
            <a:xfrm>
              <a:off x="21705381" y="22376001"/>
              <a:ext cx="4804713" cy="1107996"/>
            </a:xfrm>
            <a:prstGeom prst="rect">
              <a:avLst/>
            </a:prstGeom>
            <a:solidFill>
              <a:schemeClr val="bg1"/>
            </a:solidFill>
            <a:ln>
              <a:noFill/>
            </a:ln>
          </p:spPr>
          <p:txBody>
            <a:bodyPr wrap="none" rtlCol="0">
              <a:spAutoFit/>
            </a:bodyPr>
            <a:lstStyle/>
            <a:p>
              <a:pPr algn="ctr"/>
              <a:r>
                <a:rPr lang="en-US" altLang="zh-CN" sz="6600" b="1" dirty="0">
                  <a:solidFill>
                    <a:srgbClr val="2E588D"/>
                  </a:solidFill>
                </a:rPr>
                <a:t>  Experiment </a:t>
              </a:r>
              <a:endParaRPr lang="zh-CN" altLang="en-US" sz="6600" b="1" dirty="0">
                <a:solidFill>
                  <a:srgbClr val="2E588D"/>
                </a:solidFill>
              </a:endParaRPr>
            </a:p>
          </p:txBody>
        </p:sp>
        <p:pic>
          <p:nvPicPr>
            <p:cNvPr id="5" name="图片 4"/>
            <p:cNvPicPr>
              <a:picLocks noChangeAspect="1"/>
            </p:cNvPicPr>
            <p:nvPr/>
          </p:nvPicPr>
          <p:blipFill>
            <a:blip r:embed="rId10"/>
            <a:stretch>
              <a:fillRect/>
            </a:stretch>
          </p:blipFill>
          <p:spPr>
            <a:xfrm>
              <a:off x="24462410" y="23580061"/>
              <a:ext cx="7200000" cy="3999162"/>
            </a:xfrm>
            <a:prstGeom prst="rect">
              <a:avLst/>
            </a:prstGeom>
          </p:spPr>
        </p:pic>
        <p:pic>
          <p:nvPicPr>
            <p:cNvPr id="6" name="图片 5"/>
            <p:cNvPicPr>
              <a:picLocks noChangeAspect="1"/>
            </p:cNvPicPr>
            <p:nvPr/>
          </p:nvPicPr>
          <p:blipFill>
            <a:blip r:embed="rId11"/>
            <a:stretch>
              <a:fillRect/>
            </a:stretch>
          </p:blipFill>
          <p:spPr>
            <a:xfrm>
              <a:off x="24462410" y="27693768"/>
              <a:ext cx="7200000" cy="2977811"/>
            </a:xfrm>
            <a:prstGeom prst="rect">
              <a:avLst/>
            </a:prstGeom>
          </p:spPr>
        </p:pic>
        <p:pic>
          <p:nvPicPr>
            <p:cNvPr id="8" name="图片 7"/>
            <p:cNvPicPr>
              <a:picLocks noChangeAspect="1"/>
            </p:cNvPicPr>
            <p:nvPr/>
          </p:nvPicPr>
          <p:blipFill>
            <a:blip r:embed="rId12"/>
            <a:stretch>
              <a:fillRect/>
            </a:stretch>
          </p:blipFill>
          <p:spPr>
            <a:xfrm>
              <a:off x="16931820" y="30948064"/>
              <a:ext cx="7200000" cy="8144849"/>
            </a:xfrm>
            <a:prstGeom prst="rect">
              <a:avLst/>
            </a:prstGeom>
          </p:spPr>
        </p:pic>
        <p:pic>
          <p:nvPicPr>
            <p:cNvPr id="9" name="图片 8"/>
            <p:cNvPicPr>
              <a:picLocks noChangeAspect="1"/>
            </p:cNvPicPr>
            <p:nvPr/>
          </p:nvPicPr>
          <p:blipFill>
            <a:blip r:embed="rId13"/>
            <a:stretch>
              <a:fillRect/>
            </a:stretch>
          </p:blipFill>
          <p:spPr>
            <a:xfrm>
              <a:off x="24462410" y="30786124"/>
              <a:ext cx="7200000" cy="5322126"/>
            </a:xfrm>
            <a:prstGeom prst="rect">
              <a:avLst/>
            </a:prstGeom>
          </p:spPr>
        </p:pic>
        <p:pic>
          <p:nvPicPr>
            <p:cNvPr id="10" name="图片 9"/>
            <p:cNvPicPr>
              <a:picLocks noChangeAspect="1"/>
            </p:cNvPicPr>
            <p:nvPr/>
          </p:nvPicPr>
          <p:blipFill>
            <a:blip r:embed="rId14"/>
            <a:stretch>
              <a:fillRect/>
            </a:stretch>
          </p:blipFill>
          <p:spPr>
            <a:xfrm>
              <a:off x="16856690" y="23601733"/>
              <a:ext cx="7350260" cy="4320000"/>
            </a:xfrm>
            <a:prstGeom prst="rect">
              <a:avLst/>
            </a:prstGeom>
          </p:spPr>
        </p:pic>
        <p:pic>
          <p:nvPicPr>
            <p:cNvPr id="13" name="图片 12">
              <a:extLst>
                <a:ext uri="{FF2B5EF4-FFF2-40B4-BE49-F238E27FC236}">
                  <a16:creationId xmlns:a16="http://schemas.microsoft.com/office/drawing/2014/main" id="{C9F6883E-2F8B-1F5A-86DD-74D8247B5EDB}"/>
                </a:ext>
              </a:extLst>
            </p:cNvPr>
            <p:cNvPicPr>
              <a:picLocks noChangeAspect="1"/>
            </p:cNvPicPr>
            <p:nvPr/>
          </p:nvPicPr>
          <p:blipFill>
            <a:blip r:embed="rId15"/>
            <a:stretch>
              <a:fillRect/>
            </a:stretch>
          </p:blipFill>
          <p:spPr>
            <a:xfrm>
              <a:off x="24462410" y="37660779"/>
              <a:ext cx="7200000" cy="3400144"/>
            </a:xfrm>
            <a:prstGeom prst="rect">
              <a:avLst/>
            </a:prstGeom>
          </p:spPr>
        </p:pic>
        <p:sp>
          <p:nvSpPr>
            <p:cNvPr id="15" name="文本框 14">
              <a:extLst>
                <a:ext uri="{FF2B5EF4-FFF2-40B4-BE49-F238E27FC236}">
                  <a16:creationId xmlns:a16="http://schemas.microsoft.com/office/drawing/2014/main" id="{65F8D859-0C6E-1D85-B03B-5005E8AA91AA}"/>
                </a:ext>
              </a:extLst>
            </p:cNvPr>
            <p:cNvSpPr txBox="1"/>
            <p:nvPr/>
          </p:nvSpPr>
          <p:spPr>
            <a:xfrm>
              <a:off x="16931820" y="28157626"/>
              <a:ext cx="7200000" cy="2554545"/>
            </a:xfrm>
            <a:prstGeom prst="rect">
              <a:avLst/>
            </a:prstGeom>
            <a:noFill/>
          </p:spPr>
          <p:txBody>
            <a:bodyPr wrap="square">
              <a:spAutoFit/>
            </a:bodyPr>
            <a:lstStyle/>
            <a:p>
              <a:pPr algn="just"/>
              <a:r>
                <a:rPr lang="en-US" altLang="zh-CN" sz="4000" dirty="0"/>
                <a:t>Controllable generation by image-based constraints</a:t>
              </a:r>
              <a:r>
                <a:rPr lang="zh-CN" altLang="en-US" sz="4000" dirty="0"/>
                <a:t>：</a:t>
              </a:r>
              <a:r>
                <a:rPr lang="en-US" altLang="zh-CN" sz="4000" dirty="0"/>
                <a:t>boundaries, primary/full paths, and bubble diagrams.</a:t>
              </a:r>
            </a:p>
          </p:txBody>
        </p:sp>
        <p:sp>
          <p:nvSpPr>
            <p:cNvPr id="20" name="文本框 19">
              <a:extLst>
                <a:ext uri="{FF2B5EF4-FFF2-40B4-BE49-F238E27FC236}">
                  <a16:creationId xmlns:a16="http://schemas.microsoft.com/office/drawing/2014/main" id="{DED7E87D-996A-1EE3-92E6-4E808F6F3553}"/>
                </a:ext>
              </a:extLst>
            </p:cNvPr>
            <p:cNvSpPr txBox="1"/>
            <p:nvPr/>
          </p:nvSpPr>
          <p:spPr>
            <a:xfrm>
              <a:off x="16931820" y="39328807"/>
              <a:ext cx="7200000" cy="3170099"/>
            </a:xfrm>
            <a:prstGeom prst="rect">
              <a:avLst/>
            </a:prstGeom>
            <a:noFill/>
          </p:spPr>
          <p:txBody>
            <a:bodyPr wrap="square">
              <a:spAutoFit/>
            </a:bodyPr>
            <a:lstStyle/>
            <a:p>
              <a:pPr algn="just"/>
              <a:r>
                <a:rPr lang="en-US" altLang="zh-CN" sz="4000" dirty="0"/>
                <a:t>We compare two </a:t>
              </a:r>
              <a:r>
                <a:rPr lang="en-US" altLang="zh-CN" sz="4000" dirty="0" err="1"/>
                <a:t>DiT</a:t>
              </a:r>
              <a:r>
                <a:rPr lang="en-US" altLang="zh-CN" sz="4000" dirty="0"/>
                <a:t> conditioning schemes: Non-</a:t>
              </a:r>
              <a:r>
                <a:rPr lang="en-US" altLang="zh-CN" sz="4000" dirty="0" err="1"/>
                <a:t>Concat</a:t>
              </a:r>
              <a:r>
                <a:rPr lang="en-US" altLang="zh-CN" sz="4000" dirty="0"/>
                <a:t> (attention fusion) vs. Channel-</a:t>
              </a:r>
              <a:r>
                <a:rPr lang="en-US" altLang="zh-CN" sz="4000" dirty="0" err="1"/>
                <a:t>Concat</a:t>
              </a:r>
              <a:r>
                <a:rPr lang="en-US" altLang="zh-CN" sz="4000" dirty="0"/>
                <a:t> (constraints appended as extra channels).</a:t>
              </a:r>
            </a:p>
          </p:txBody>
        </p:sp>
        <p:sp>
          <p:nvSpPr>
            <p:cNvPr id="21" name="文本框 20">
              <a:extLst>
                <a:ext uri="{FF2B5EF4-FFF2-40B4-BE49-F238E27FC236}">
                  <a16:creationId xmlns:a16="http://schemas.microsoft.com/office/drawing/2014/main" id="{255622AA-90CB-B87D-D537-9E524FBD6FCC}"/>
                </a:ext>
              </a:extLst>
            </p:cNvPr>
            <p:cNvSpPr txBox="1"/>
            <p:nvPr/>
          </p:nvSpPr>
          <p:spPr>
            <a:xfrm>
              <a:off x="24462410" y="36222795"/>
              <a:ext cx="7200000" cy="1323439"/>
            </a:xfrm>
            <a:prstGeom prst="rect">
              <a:avLst/>
            </a:prstGeom>
            <a:noFill/>
          </p:spPr>
          <p:txBody>
            <a:bodyPr wrap="square">
              <a:spAutoFit/>
            </a:bodyPr>
            <a:lstStyle/>
            <a:p>
              <a:pPr algn="just"/>
              <a:r>
                <a:rPr lang="en-US" altLang="zh-CN" sz="4000" dirty="0"/>
                <a:t>We benchmark against Pix2Pix, VQGAN, and LDM.</a:t>
              </a:r>
            </a:p>
          </p:txBody>
        </p:sp>
        <p:sp>
          <p:nvSpPr>
            <p:cNvPr id="23" name="文本框 22">
              <a:extLst>
                <a:ext uri="{FF2B5EF4-FFF2-40B4-BE49-F238E27FC236}">
                  <a16:creationId xmlns:a16="http://schemas.microsoft.com/office/drawing/2014/main" id="{9EBAA879-C46D-590C-EEF3-BA1B29386460}"/>
                </a:ext>
              </a:extLst>
            </p:cNvPr>
            <p:cNvSpPr txBox="1"/>
            <p:nvPr/>
          </p:nvSpPr>
          <p:spPr>
            <a:xfrm>
              <a:off x="24462410" y="41175467"/>
              <a:ext cx="7200000" cy="1323439"/>
            </a:xfrm>
            <a:prstGeom prst="rect">
              <a:avLst/>
            </a:prstGeom>
            <a:noFill/>
          </p:spPr>
          <p:txBody>
            <a:bodyPr wrap="square">
              <a:spAutoFit/>
            </a:bodyPr>
            <a:lstStyle/>
            <a:p>
              <a:pPr algn="just"/>
              <a:r>
                <a:rPr lang="en-US" altLang="zh-CN" sz="4000" dirty="0"/>
                <a:t>We compare against </a:t>
              </a:r>
              <a:r>
                <a:rPr lang="en-US" altLang="zh-CN" sz="4000" dirty="0" err="1"/>
                <a:t>CVTLayout</a:t>
              </a:r>
              <a:r>
                <a:rPr lang="en-US" altLang="zh-CN" sz="4000" dirty="0"/>
                <a:t>, a optimization-based baseline.</a:t>
              </a:r>
            </a:p>
          </p:txBody>
        </p:sp>
      </p:gr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OWYxMTMzNjk2Y2I0YTk1OWE4OWYwMWRhZTlmODU4Y2MifQ=="/>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996</TotalTime>
  <Words>624</Words>
  <Application>Microsoft Office PowerPoint</Application>
  <PresentationFormat>自定义</PresentationFormat>
  <Paragraphs>22</Paragraphs>
  <Slides>1</Slides>
  <Notes>0</Notes>
  <HiddenSlides>0</HiddenSlides>
  <MMClips>0</MMClips>
  <ScaleCrop>false</ScaleCrop>
  <HeadingPairs>
    <vt:vector size="6" baseType="variant">
      <vt:variant>
        <vt:lpstr>已用的字体</vt:lpstr>
      </vt:variant>
      <vt:variant>
        <vt:i4>1</vt:i4>
      </vt:variant>
      <vt:variant>
        <vt:lpstr>主题</vt:lpstr>
      </vt:variant>
      <vt:variant>
        <vt:i4>1</vt:i4>
      </vt:variant>
      <vt:variant>
        <vt:lpstr>幻灯片标题</vt:lpstr>
      </vt:variant>
      <vt:variant>
        <vt:i4>1</vt:i4>
      </vt:variant>
    </vt:vector>
  </HeadingPairs>
  <TitlesOfParts>
    <vt:vector size="3" baseType="lpstr">
      <vt:lpstr>Arial</vt:lpstr>
      <vt:lpstr>Office 主题​​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文明 吴</cp:lastModifiedBy>
  <cp:revision>18</cp:revision>
  <dcterms:created xsi:type="dcterms:W3CDTF">2021-10-13T03:03:00Z</dcterms:created>
  <dcterms:modified xsi:type="dcterms:W3CDTF">2025-10-03T15:23:11Z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65FA2F5A6DC849C88E9BCE127E2DF2B3</vt:lpwstr>
  </property>
  <property fmtid="{D5CDD505-2E9C-101B-9397-08002B2CF9AE}" pid="3" name="KSOProductBuildVer">
    <vt:lpwstr>2052-11.1.0.12358</vt:lpwstr>
  </property>
</Properties>
</file>

<file path=docProps/thumbnail.jpeg>
</file>